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66" r:id="rId3"/>
    <p:sldId id="369" r:id="rId4"/>
    <p:sldId id="36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15A161-1DFF-4BEC-9866-EDFF5D206F99}" v="1" dt="2025-10-16T00:52:10.8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A8BD0-2A2E-4C33-844C-C791584F58A3}" type="datetimeFigureOut">
              <a:rPr lang="en-US" smtClean="0"/>
              <a:t>10/21/2025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54CD2-11D7-456A-8D1B-C1A7809D31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01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A4186F9-3BBA-4919-AD14-40728E3DBDD0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24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BDFDC-8AE2-443F-8E75-BD0821ECA22A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08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3E7A7D-9050-4FFB-8B9F-BEDAD22AF30E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9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9B5C-1375-4AF1-A1C6-239E02BA310F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8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A0FB2B-9296-426A-8772-240207736B32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45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7C33-1D58-4CC8-9223-0DC852DD7F2A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17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0BC9-9F48-4992-8CBB-C4CB7E38C26F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60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0C2A-BFED-46A5-A7B7-3074EDE72AB4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79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D5E6-800A-4110-8F03-8D5465D469CB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0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2B44FE0-FC54-49A8-B998-F13A50A8A5D1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D65B7-49BF-4B06-BA16-2BDFDE6E8BA3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5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719F662-4CCB-4F3E-BE83-D188F64B784E}" type="datetime1">
              <a:rPr lang="en-US" smtClean="0"/>
              <a:t>10/21/2025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75FBA03-115A-4570-991D-2C682A0A64F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34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ob@longhornpwr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28C565D-A991-4381-AC37-76A58A4A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A9EE54-BD29-8E81-246C-013004CF0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9960" y="1507414"/>
            <a:ext cx="7295507" cy="3703320"/>
          </a:xfrm>
        </p:spPr>
        <p:txBody>
          <a:bodyPr anchor="ctr">
            <a:normAutofit/>
          </a:bodyPr>
          <a:lstStyle/>
          <a:p>
            <a:r>
              <a:rPr lang="en-US" sz="3800" dirty="0"/>
              <a:t>Large Load Working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98D0A0-C101-2E9B-506C-B8BFF46F7A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342" y="1507414"/>
            <a:ext cx="3330781" cy="3703320"/>
          </a:xfrm>
          <a:ln w="57150">
            <a:noFill/>
          </a:ln>
        </p:spPr>
        <p:txBody>
          <a:bodyPr anchor="ctr">
            <a:normAutofit/>
          </a:bodyPr>
          <a:lstStyle/>
          <a:p>
            <a:pPr algn="r"/>
            <a:r>
              <a:rPr lang="en-US" sz="2000" dirty="0"/>
              <a:t>Bob Wittmeyer</a:t>
            </a:r>
          </a:p>
          <a:p>
            <a:pPr algn="r"/>
            <a:r>
              <a:rPr lang="en-US" sz="2000" dirty="0"/>
              <a:t>Chair LLWG</a:t>
            </a:r>
          </a:p>
          <a:p>
            <a:pPr algn="r"/>
            <a:r>
              <a:rPr lang="en-US" sz="1200" dirty="0">
                <a:hlinkClick r:id="rId2"/>
              </a:rPr>
              <a:t>bob@longhornpwr.com</a:t>
            </a:r>
            <a:endParaRPr lang="en-US" sz="1200" dirty="0"/>
          </a:p>
          <a:p>
            <a:pPr algn="r"/>
            <a:r>
              <a:rPr lang="en-US" sz="1200" dirty="0"/>
              <a:t>512 762 8895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180431-F4DE-415D-BCBB-9316423C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ABD997-5EF9-4E9B-AFBB-F6DFAAF3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2209064" y="3329711"/>
            <a:ext cx="3703320" cy="5872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AB5EE6-A047-4B18-B998-D46DF3C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FD379-9766-6C1C-CB5E-C9A2394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953974"/>
            <a:ext cx="101644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75FBA03-115A-4570-991D-2C682A0A64F1}" type="slidenum"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2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8F39A-BD1D-762B-BD72-FBD415D8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 19</a:t>
            </a:r>
            <a:r>
              <a:rPr lang="en-US" baseline="30000" dirty="0"/>
              <a:t>th</a:t>
            </a:r>
            <a:r>
              <a:rPr lang="en-US" dirty="0"/>
              <a:t> - LLWG Meeting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FA8AE-028E-39D6-5850-FD3BB902A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85174"/>
            <a:ext cx="11312634" cy="377362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In September, the LLWG continued its focus on large electronic loads (LEL) riding through momentary low voltage events</a:t>
            </a:r>
          </a:p>
          <a:p>
            <a:r>
              <a:rPr lang="en-US" sz="2400" dirty="0"/>
              <a:t>ERCOT provided an update on the studies they are undertaking:</a:t>
            </a:r>
          </a:p>
          <a:p>
            <a:pPr lvl="1"/>
            <a:r>
              <a:rPr lang="en-US" sz="2200" dirty="0"/>
              <a:t>Effectiveness of Transmission in terms of Load Loss Reduction – Q4 2025</a:t>
            </a:r>
          </a:p>
          <a:p>
            <a:pPr lvl="1"/>
            <a:r>
              <a:rPr lang="en-US" sz="2200" dirty="0"/>
              <a:t>Evaluation of Proposed LL VRT Requirements – Q4 2025</a:t>
            </a:r>
          </a:p>
          <a:p>
            <a:pPr lvl="1"/>
            <a:r>
              <a:rPr lang="en-US" sz="2200" dirty="0"/>
              <a:t>Impacts of System Conditions on Loss of Load Frequency Stability Limit – Q4 2025</a:t>
            </a:r>
          </a:p>
          <a:p>
            <a:r>
              <a:rPr lang="en-US" sz="2400" dirty="0"/>
              <a:t>ERCOT provided details on the new Far West Texas IROL (previously presented at ROS)</a:t>
            </a:r>
          </a:p>
          <a:p>
            <a:r>
              <a:rPr lang="en-US" sz="2400" dirty="0"/>
              <a:t>Reviewed draft PGRR to accelerate interconnections for CLRs (requires Nodal CLR Pricing - NPRR 1188) 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78C66-62BA-B7A6-52A0-74648E771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17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64D4CC-C5BE-E6AA-90B1-170ACD21CE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3CED7894-4F62-4A6C-8DB5-DB5BE08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4D581F-B84D-399E-B4FC-FFA845A1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06" y="702155"/>
            <a:ext cx="3568661" cy="126971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</a:rPr>
              <a:t>Hot Topic</a:t>
            </a:r>
            <a:br>
              <a:rPr lang="en-US" sz="2400" dirty="0">
                <a:solidFill>
                  <a:schemeClr val="tx2"/>
                </a:solidFill>
              </a:rPr>
            </a:br>
            <a:r>
              <a:rPr lang="en-US" sz="2400" dirty="0">
                <a:solidFill>
                  <a:schemeClr val="tx2"/>
                </a:solidFill>
              </a:rPr>
              <a:t>LEL Interim VRT and Energization Review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536F3B4-50F6-4C52-8F76-4EB121471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E8F00-B467-D679-DBCF-50E38982B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06" y="2340864"/>
            <a:ext cx="3568661" cy="36344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Did ERCOT place a moratorium on Large Loads Energizing?</a:t>
            </a:r>
          </a:p>
          <a:p>
            <a:pPr marL="0" indent="0">
              <a:buNone/>
            </a:pPr>
            <a:r>
              <a:rPr lang="en-US" dirty="0"/>
              <a:t>      NO!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LELs which cannot ride through may be curtailed under some conditions.</a:t>
            </a:r>
          </a:p>
          <a:p>
            <a:pPr marL="0" indent="0">
              <a:buNone/>
            </a:pPr>
            <a:r>
              <a:rPr lang="en-US" dirty="0"/>
              <a:t>Fair to note the wording on the slide (yellow box) could have been better.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0DA8C-6405-1D78-8ED2-54590B1BF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702155"/>
            <a:ext cx="7130574" cy="525398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CD87C-B19D-B972-5726-4FA1BF3F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75FBA03-115A-4570-991D-2C682A0A64F1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81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B040C-D72A-4291-4BDD-E57FE1555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8ECC2-E85A-8CBE-A91A-2337FC03B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74080"/>
            <a:ext cx="11029615" cy="4666002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/>
              <a:t>Next Meeting – This Friday - Oct 24 – Webex &amp; In person</a:t>
            </a:r>
          </a:p>
          <a:p>
            <a:r>
              <a:rPr lang="en-US" sz="3100" dirty="0"/>
              <a:t>ERCOT Presentations</a:t>
            </a:r>
          </a:p>
          <a:p>
            <a:pPr lvl="2"/>
            <a:r>
              <a:rPr lang="en-US" sz="2300" dirty="0"/>
              <a:t>Overview of existing interconnection process and interim VRT assessment</a:t>
            </a:r>
          </a:p>
          <a:p>
            <a:pPr lvl="2"/>
            <a:r>
              <a:rPr lang="en-US" sz="2300" dirty="0"/>
              <a:t>Update on ERCOT studies</a:t>
            </a:r>
          </a:p>
          <a:p>
            <a:pPr lvl="2"/>
            <a:r>
              <a:rPr lang="en-US" sz="2300" dirty="0"/>
              <a:t>2026 Large Load RFI and Single Source for Large Load Data</a:t>
            </a:r>
          </a:p>
          <a:p>
            <a:pPr lvl="2"/>
            <a:r>
              <a:rPr lang="en-US" sz="2300" dirty="0"/>
              <a:t>Vulnerability of Synchronous Machines to LL Subsynchronous Active Power Variation (ERCOT and Electranix)</a:t>
            </a:r>
          </a:p>
          <a:p>
            <a:pPr lvl="3"/>
            <a:r>
              <a:rPr lang="en-US" sz="2300" dirty="0"/>
              <a:t>Generator Owners/Operators encouraged to attend for this presentation!!!</a:t>
            </a:r>
          </a:p>
          <a:p>
            <a:pPr lvl="2"/>
            <a:r>
              <a:rPr lang="en-US" sz="2300" dirty="0"/>
              <a:t>Recent ERCOT LL Ride-Through Events </a:t>
            </a:r>
            <a:endParaRPr lang="en-US" sz="3100" dirty="0"/>
          </a:p>
          <a:p>
            <a:r>
              <a:rPr lang="en-US" sz="3100" dirty="0"/>
              <a:t>Discussion of Cluster Studies</a:t>
            </a:r>
          </a:p>
          <a:p>
            <a:r>
              <a:rPr lang="en-US" sz="3100" dirty="0"/>
              <a:t>Vendor presentations</a:t>
            </a:r>
          </a:p>
          <a:p>
            <a:pPr lvl="2"/>
            <a:r>
              <a:rPr lang="en-US" sz="2300" dirty="0"/>
              <a:t>AI Data Center Integration- Stability Risks &amp; Mitigations – GE Vernova</a:t>
            </a:r>
          </a:p>
          <a:p>
            <a:pPr lvl="2"/>
            <a:r>
              <a:rPr lang="en-US" sz="2300" dirty="0"/>
              <a:t>Grid Forming BESS for AI Loads – EPC Power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48A49-DCF1-73AF-4C6E-24F431D7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FBA03-115A-4570-991D-2C682A0A64F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81306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259</TotalTime>
  <Words>276</Words>
  <Application>Microsoft Office PowerPoint</Application>
  <PresentationFormat>Widescreen</PresentationFormat>
  <Paragraphs>36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Gill Sans MT</vt:lpstr>
      <vt:lpstr>Wingdings 2</vt:lpstr>
      <vt:lpstr>Dividend</vt:lpstr>
      <vt:lpstr>Large Load Working Group Update</vt:lpstr>
      <vt:lpstr>September 19th - LLWG Meeting </vt:lpstr>
      <vt:lpstr>Hot Topic LEL Interim VRT and Energization Review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Bob Wittmeyer</dc:creator>
  <cp:lastModifiedBy>Gravois, Patrick</cp:lastModifiedBy>
  <cp:revision>13</cp:revision>
  <dcterms:created xsi:type="dcterms:W3CDTF">2025-07-29T19:47:02Z</dcterms:created>
  <dcterms:modified xsi:type="dcterms:W3CDTF">2025-10-21T16:16:43Z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2025-08-22T21:55:18Z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d67b498e-f7c4-4929-bfe3-c12414a18b65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